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617" r:id="rId5"/>
    <p:sldId id="32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64" autoAdjust="0"/>
    <p:restoredTop sz="96571" autoAdjust="0"/>
  </p:normalViewPr>
  <p:slideViewPr>
    <p:cSldViewPr snapToGrid="0" showGuides="1">
      <p:cViewPr varScale="1">
        <p:scale>
          <a:sx n="113" d="100"/>
          <a:sy n="113" d="100"/>
        </p:scale>
        <p:origin x="888" y="17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3/25/24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3/25/24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57260" y="6321694"/>
            <a:ext cx="2409477" cy="401008"/>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1269" y="1812348"/>
            <a:ext cx="2109916" cy="905256"/>
          </a:xfrm>
          <a:prstGeom prst="rect">
            <a:avLst/>
          </a:prstGeom>
        </p:spPr>
      </p:pic>
      <p:pic>
        <p:nvPicPr>
          <p:cNvPr id="1026" name="Picture 2">
            <a:extLst>
              <a:ext uri="{FF2B5EF4-FFF2-40B4-BE49-F238E27FC236}">
                <a16:creationId xmlns:a16="http://schemas.microsoft.com/office/drawing/2014/main" id="{EA7A63DA-3E38-9243-4E32-AAA5DD85D0F5}"/>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0177" y="4159671"/>
            <a:ext cx="28321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17DE83-4CB0-A4D9-476F-9C9643D238A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6990" y="3344480"/>
            <a:ext cx="2937455" cy="682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hyperlink" Target="https://bestpractices.coreinfrastructure.org/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17.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5D6CAC-8B77-472D-91BE-E47FFB7E8C7A}"/>
              </a:ext>
            </a:extLst>
          </p:cNvPr>
          <p:cNvSpPr>
            <a:spLocks noGrp="1"/>
          </p:cNvSpPr>
          <p:nvPr>
            <p:ph type="subTitle" idx="1"/>
          </p:nvPr>
        </p:nvSpPr>
        <p:spPr>
          <a:xfrm>
            <a:off x="3177632" y="1959498"/>
            <a:ext cx="7772308" cy="2855300"/>
          </a:xfrm>
        </p:spPr>
        <p:txBody>
          <a:bodyPr/>
          <a:lstStyle/>
          <a:p>
            <a:r>
              <a:rPr lang="en-US" dirty="0"/>
              <a:t>Anshu Dubey</a:t>
            </a:r>
          </a:p>
          <a:p>
            <a:r>
              <a:rPr lang="en-US" b="0" i="0" dirty="0">
                <a:solidFill>
                  <a:srgbClr val="111111"/>
                </a:solidFill>
                <a:effectLst/>
                <a:latin typeface="-apple-system"/>
              </a:rPr>
              <a:t>Better Scientific Software Tutorial @ ISC24</a:t>
            </a:r>
          </a:p>
          <a:p>
            <a:endParaRPr lang="en-US" sz="2000" dirty="0"/>
          </a:p>
          <a:p>
            <a:endParaRPr lang="en-US" sz="2000" dirty="0"/>
          </a:p>
          <a:p>
            <a:r>
              <a:rPr lang="en-US" sz="2000" dirty="0"/>
              <a:t>Contributors: David E. </a:t>
            </a:r>
            <a:r>
              <a:rPr lang="en-US" sz="2000" dirty="0" err="1"/>
              <a:t>Bernholdt</a:t>
            </a:r>
            <a:r>
              <a:rPr lang="en-US" sz="2000" dirty="0"/>
              <a:t> (ORNL), Anshu Dubey (ANL), Patricia A. Grubel (LANL), Rinku K. Gupta (ANL), Katherine M. Riley (ANL), David M. Rogers (ORNL)</a:t>
            </a:r>
          </a:p>
          <a:p>
            <a:endParaRPr lang="en-US" dirty="0"/>
          </a:p>
          <a:p>
            <a:endParaRPr lang="en-US" dirty="0"/>
          </a:p>
        </p:txBody>
      </p:sp>
      <p:sp>
        <p:nvSpPr>
          <p:cNvPr id="7" name="Title 3">
            <a:extLst>
              <a:ext uri="{FF2B5EF4-FFF2-40B4-BE49-F238E27FC236}">
                <a16:creationId xmlns:a16="http://schemas.microsoft.com/office/drawing/2014/main" id="{9ABC9857-C91C-E943-341B-97BC315962F5}"/>
              </a:ext>
            </a:extLst>
          </p:cNvPr>
          <p:cNvSpPr txBox="1">
            <a:spLocks/>
          </p:cNvSpPr>
          <p:nvPr/>
        </p:nvSpPr>
        <p:spPr bwMode="auto">
          <a:xfrm>
            <a:off x="3177632" y="715178"/>
            <a:ext cx="8292316" cy="103093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Motivation and Overview of Best Practices in HPC Software Development</a:t>
            </a:r>
          </a:p>
        </p:txBody>
      </p:sp>
    </p:spTree>
    <p:extLst>
      <p:ext uri="{BB962C8B-B14F-4D97-AF65-F5344CB8AC3E}">
        <p14:creationId xmlns:p14="http://schemas.microsoft.com/office/powerpoint/2010/main" val="2146778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879673"/>
            <a:ext cx="11369809" cy="5293976"/>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David E. </a:t>
            </a:r>
            <a:r>
              <a:rPr lang="en-US" sz="1600" b="0" i="0" dirty="0" err="1">
                <a:solidFill>
                  <a:srgbClr val="111111"/>
                </a:solidFill>
                <a:effectLst/>
                <a:latin typeface="+mn-lt"/>
              </a:rPr>
              <a:t>Bernholdt</a:t>
            </a:r>
            <a:r>
              <a:rPr lang="en-US" sz="1600" b="0" i="0" dirty="0">
                <a:solidFill>
                  <a:srgbClr val="111111"/>
                </a:solidFill>
                <a:effectLst/>
                <a:latin typeface="+mn-lt"/>
              </a:rPr>
              <a:t>, Better Scientific Software tutorial, in ISC High Performance, Hamburg, Germany and online, 2024</a:t>
            </a:r>
          </a:p>
          <a:p>
            <a:pPr>
              <a:spcBef>
                <a:spcPts val="400"/>
              </a:spcBef>
            </a:pPr>
            <a:endParaRPr lang="en-US" sz="1600" dirty="0">
              <a:solidFill>
                <a:srgbClr val="111111"/>
              </a:solidFill>
              <a:latin typeface="+mn-lt"/>
            </a:endParaRPr>
          </a:p>
          <a:p>
            <a:pPr>
              <a:spcBef>
                <a:spcPts val="400"/>
              </a:spcBef>
            </a:pPr>
            <a:endParaRPr lang="en-US" sz="1600" b="0" i="0" dirty="0">
              <a:solidFill>
                <a:srgbClr val="111111"/>
              </a:solidFill>
              <a:effectLst/>
              <a:latin typeface="+mn-lt"/>
            </a:endParaRPr>
          </a:p>
          <a:p>
            <a:pPr marL="0" indent="0">
              <a:spcBef>
                <a:spcPts val="800"/>
              </a:spcBef>
              <a:buNone/>
            </a:pPr>
            <a:r>
              <a:rPr lang="en-US" sz="2000" b="1" dirty="0"/>
              <a:t>Acknowledgements</a:t>
            </a:r>
          </a:p>
          <a:p>
            <a:pPr>
              <a:spcBef>
                <a:spcPts val="400"/>
              </a:spcBef>
            </a:pPr>
            <a:endParaRPr lang="en-US" sz="1400" dirty="0"/>
          </a:p>
          <a:p>
            <a:pPr>
              <a:spcBef>
                <a:spcPts val="400"/>
              </a:spcBef>
            </a:pPr>
            <a:r>
              <a:rPr lang="en-US" sz="1400" dirty="0"/>
              <a:t>Material included in these presentation is derived from work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endParaRPr lang="en-US" sz="1400" dirty="0"/>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endParaRPr lang="en-US" sz="1400" dirty="0"/>
          </a:p>
          <a:p>
            <a:pPr>
              <a:spcBef>
                <a:spcPts val="400"/>
              </a:spcBef>
            </a:pPr>
            <a:endParaRPr lang="en-US" sz="1400" dirty="0"/>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2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Linux Foundation Core Infrastructure Initiative (CII) Best Practices Badging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3691456" y="1253149"/>
            <a:ext cx="4805912" cy="369332"/>
          </a:xfrm>
          <a:prstGeom prst="rect">
            <a:avLst/>
          </a:prstGeom>
          <a:noFill/>
        </p:spPr>
        <p:txBody>
          <a:bodyPr wrap="square">
            <a:spAutoFit/>
          </a:bodyPr>
          <a:lstStyle/>
          <a:p>
            <a:r>
              <a:rPr lang="en-US" dirty="0">
                <a:hlinkClick r:id="rId2"/>
              </a:rPr>
              <a:t>https://bestpractices.coreinfrastructure.org/en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CII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CII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470990"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1999068" y="1737360"/>
            <a:ext cx="8103194" cy="4047778"/>
          </a:xfrm>
        </p:spPr>
        <p:txBody>
          <a:bodyPr/>
          <a:lstStyle/>
          <a:p>
            <a:pPr marL="0" indent="0">
              <a:lnSpc>
                <a:spcPct val="100000"/>
              </a:lnSpc>
              <a:buNone/>
            </a:pPr>
            <a:r>
              <a:rPr lang="en-US" sz="2800" dirty="0"/>
              <a:t>Your project should include “just enough” software engineering so that you can meet your short-term and longer-term scientific goals effectively</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Documentation</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2974</TotalTime>
  <Words>3170</Words>
  <Application>Microsoft Macintosh PowerPoint</Application>
  <PresentationFormat>Custom</PresentationFormat>
  <Paragraphs>312</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Arial Black</vt:lpstr>
      <vt:lpstr>Calibri</vt:lpstr>
      <vt:lpstr>Presentations (Wide Screen)</vt:lpstr>
      <vt:lpstr>PowerPoint Presentation</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Linux Foundation Core Infrastructure Initiative (CII) Best Practices Badging Program</vt:lpstr>
      <vt:lpstr>CII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392</cp:revision>
  <cp:lastPrinted>2017-11-02T18:35:01Z</cp:lastPrinted>
  <dcterms:created xsi:type="dcterms:W3CDTF">2018-11-06T17:28:56Z</dcterms:created>
  <dcterms:modified xsi:type="dcterms:W3CDTF">2024-03-25T14:20:22Z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